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6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4C79-AB80-F840-94FB-89206EC27909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869-AC5F-964E-964A-7C67FE33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2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4C79-AB80-F840-94FB-89206EC27909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869-AC5F-964E-964A-7C67FE33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5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4C79-AB80-F840-94FB-89206EC27909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869-AC5F-964E-964A-7C67FE33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5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7BE2257-76BD-3B40-AF41-36B38C1D2F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7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4C79-AB80-F840-94FB-89206EC27909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869-AC5F-964E-964A-7C67FE33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7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4C79-AB80-F840-94FB-89206EC27909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869-AC5F-964E-964A-7C67FE33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6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4C79-AB80-F840-94FB-89206EC27909}" type="datetimeFigureOut">
              <a:rPr lang="en-US" smtClean="0"/>
              <a:t>3/29/14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869-AC5F-964E-964A-7C67FE33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7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4C79-AB80-F840-94FB-89206EC27909}" type="datetimeFigureOut">
              <a:rPr lang="en-US" smtClean="0"/>
              <a:t>3/29/14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869-AC5F-964E-964A-7C67FE33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6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4C79-AB80-F840-94FB-89206EC27909}" type="datetimeFigureOut">
              <a:rPr lang="en-US" smtClean="0"/>
              <a:t>3/29/14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869-AC5F-964E-964A-7C67FE33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97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4C79-AB80-F840-94FB-89206EC27909}" type="datetimeFigureOut">
              <a:rPr lang="en-US" smtClean="0"/>
              <a:t>3/29/14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869-AC5F-964E-964A-7C67FE33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4C79-AB80-F840-94FB-89206EC27909}" type="datetimeFigureOut">
              <a:rPr lang="en-US" smtClean="0"/>
              <a:t>3/29/14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869-AC5F-964E-964A-7C67FE33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6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4C79-AB80-F840-94FB-89206EC27909}" type="datetimeFigureOut">
              <a:rPr lang="en-US" smtClean="0"/>
              <a:t>3/29/14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C869-AC5F-964E-964A-7C67FE33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5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14C79-AB80-F840-94FB-89206EC27909}" type="datetimeFigureOut">
              <a:rPr lang="en-US" smtClean="0"/>
              <a:t>3/29/14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869-AC5F-964E-964A-7C67FE33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Edward_Snowden%23cite_note-snowdenfirstguardianvideo-171" TargetMode="External"/><Relationship Id="rId3" Type="http://schemas.openxmlformats.org/officeDocument/2006/relationships/hyperlink" Target="http://en.wikipedia.org/wiki/Edward_Snowden%23cite_note-WPSnowdenInterview20131224-45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pload.wikimedia.org/wikipedia/commons/5/5a/Edward_Snowden_speaks_about_everything.webm" TargetMode="Externa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helede.blogs.nytimes.com/author/robert-mackey/" TargetMode="External"/><Relationship Id="rId4" Type="http://schemas.openxmlformats.org/officeDocument/2006/relationships/hyperlink" Target="http://thelede.blogs.nytimes.com/2014/01/29/video-from-snowdens-german-tv-interview/?action=click&amp;contentCollection=Politics&amp;module=RelatedCoverage&amp;region=Marginalia&amp;pgtype=article" TargetMode="External"/><Relationship Id="rId5" Type="http://schemas.openxmlformats.org/officeDocument/2006/relationships/hyperlink" Target="http://nyti.ms/Laq73D" TargetMode="External"/><Relationship Id="rId6" Type="http://schemas.openxmlformats.org/officeDocument/2006/relationships/hyperlink" Target="http://www.theguardian.com/world/video/2013/dec/25/edward-snowden-christmas-message-video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upload.wikimedia.org/wikipedia/commons/5/5a/Edward_Snowden_speaks_about_everything.web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5998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Privacy at Risk:</a:t>
            </a:r>
            <a:br>
              <a:rPr lang="en-US" dirty="0" smtClean="0"/>
            </a:br>
            <a:r>
              <a:rPr lang="en-US" sz="2700" dirty="0" smtClean="0"/>
              <a:t>the Bill of Rights, the IV Amendment and the Case of Edward Snowden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Curator’s talk by William B. Warner</a:t>
            </a:r>
          </a:p>
          <a:p>
            <a:r>
              <a:rPr lang="en-US" smtClean="0"/>
              <a:t>UCSB Library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09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Verdana" charset="0"/>
              </a:rPr>
              <a:t>What TIA censored:</a:t>
            </a:r>
            <a:r>
              <a:rPr lang="en-US">
                <a:latin typeface="Verdana" charset="0"/>
              </a:rPr>
              <a:t> </a:t>
            </a:r>
            <a:r>
              <a:rPr lang="en-US" sz="3200">
                <a:latin typeface="Verdana" charset="0"/>
              </a:rPr>
              <a:t>the All Seeing Eye</a:t>
            </a:r>
          </a:p>
        </p:txBody>
      </p:sp>
      <p:pic>
        <p:nvPicPr>
          <p:cNvPr id="29702" name="Picture 6" descr="ti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057400"/>
            <a:ext cx="3848100" cy="3836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9703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Verdana" charset="0"/>
              </a:rPr>
              <a:t>The word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>
                <a:latin typeface="Verdana" charset="0"/>
              </a:rPr>
              <a:t>total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>
                <a:latin typeface="Verdana" charset="0"/>
              </a:rPr>
              <a:t> became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>
                <a:latin typeface="Verdana" charset="0"/>
              </a:rPr>
              <a:t>terrorism</a:t>
            </a:r>
            <a:r>
              <a:rPr lang="ja-JP" altLang="en-US" sz="2400" dirty="0">
                <a:latin typeface="Arial"/>
              </a:rPr>
              <a:t>”</a:t>
            </a:r>
            <a:endParaRPr lang="en-US" sz="2400" dirty="0">
              <a:latin typeface="Verdana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Verdana" charset="0"/>
              </a:rPr>
              <a:t>The all-seeing eye in the pyramid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Verdana" charset="0"/>
              </a:rPr>
              <a:t>DARPA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>
                <a:latin typeface="Verdana" charset="0"/>
              </a:rPr>
              <a:t>s slogan: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 err="1">
                <a:latin typeface="Verdana" charset="0"/>
              </a:rPr>
              <a:t>scientia</a:t>
            </a:r>
            <a:r>
              <a:rPr lang="en-US" sz="2400" dirty="0">
                <a:latin typeface="Verdana" charset="0"/>
              </a:rPr>
              <a:t> </a:t>
            </a:r>
            <a:r>
              <a:rPr lang="en-US" sz="2400" dirty="0" err="1">
                <a:latin typeface="Verdana" charset="0"/>
              </a:rPr>
              <a:t>est</a:t>
            </a:r>
            <a:r>
              <a:rPr lang="en-US" sz="2400" dirty="0">
                <a:latin typeface="Verdana" charset="0"/>
              </a:rPr>
              <a:t> </a:t>
            </a:r>
            <a:r>
              <a:rPr lang="en-US" sz="2400" dirty="0" err="1">
                <a:latin typeface="Verdana" charset="0"/>
              </a:rPr>
              <a:t>potentia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>
                <a:latin typeface="Verdana" charset="0"/>
              </a:rPr>
              <a:t> = knowledge is power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Verdana" charset="0"/>
              </a:rPr>
              <a:t>Notice what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>
                <a:latin typeface="Verdana" charset="0"/>
              </a:rPr>
              <a:t>s in the center of the line of sight of the all- seeing eye</a:t>
            </a:r>
          </a:p>
        </p:txBody>
      </p:sp>
    </p:spTree>
    <p:extLst>
      <p:ext uri="{BB962C8B-B14F-4D97-AF65-F5344CB8AC3E}">
        <p14:creationId xmlns:p14="http://schemas.microsoft.com/office/powerpoint/2010/main" val="361460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6297"/>
            <a:ext cx="3987657" cy="536681"/>
          </a:xfrm>
        </p:spPr>
        <p:txBody>
          <a:bodyPr>
            <a:normAutofit/>
          </a:bodyPr>
          <a:lstStyle/>
          <a:p>
            <a:r>
              <a:rPr lang="en-US" sz="2000" dirty="0"/>
              <a:t>Total Information Awareness</a:t>
            </a:r>
          </a:p>
        </p:txBody>
      </p:sp>
      <p:pic>
        <p:nvPicPr>
          <p:cNvPr id="14347" name="Picture 11" descr="TI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3711" y="507704"/>
            <a:ext cx="8227977" cy="61709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767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Eric Snowden’s motivation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/>
              <a:t>don't want to live in a society that does these sort of things [surveillance on its citizens]... I do not want to live in a world where everything I do and say is recorded... My sole motive is to inform the public as to that which is done in their name and that which is done against them</a:t>
            </a:r>
            <a:r>
              <a:rPr lang="en-US" dirty="0" smtClean="0"/>
              <a:t>. </a:t>
            </a:r>
            <a:r>
              <a:rPr lang="en-US" baseline="30000" dirty="0" smtClean="0">
                <a:hlinkClick r:id="rId2"/>
              </a:rPr>
              <a:t>[</a:t>
            </a:r>
            <a:r>
              <a:rPr lang="en-US" baseline="30000" dirty="0">
                <a:hlinkClick r:id="rId2"/>
              </a:rPr>
              <a:t>171]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me, in terms of personal satisfaction, the mission’s already accomplished. I already won. As soon as the journalists were able to work, everything that I had been trying to do was validated. Because, remember, I didn’t want to change society. I wanted to give society a chance to determine if it should change itself. All I wanted was for the public to be able to have a say in how they are governed.</a:t>
            </a:r>
            <a:r>
              <a:rPr lang="en-US" baseline="30000" dirty="0">
                <a:hlinkClick r:id="rId3"/>
              </a:rPr>
              <a:t>[45]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48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Edward Snowden makes his case</a:t>
            </a:r>
            <a:endParaRPr lang="en-US" sz="2800" dirty="0"/>
          </a:p>
        </p:txBody>
      </p:sp>
      <p:pic>
        <p:nvPicPr>
          <p:cNvPr id="4" name="Content Placeholder 3" descr="Screen Shot 2014-03-01 at 11.53.47 AM.pn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" b="1115"/>
          <a:stretch>
            <a:fillRect/>
          </a:stretch>
        </p:blipFill>
        <p:spPr>
          <a:xfrm>
            <a:off x="0" y="1536776"/>
            <a:ext cx="9143999" cy="5028847"/>
          </a:xfrm>
        </p:spPr>
      </p:pic>
    </p:spTree>
    <p:extLst>
      <p:ext uri="{BB962C8B-B14F-4D97-AF65-F5344CB8AC3E}">
        <p14:creationId xmlns:p14="http://schemas.microsoft.com/office/powerpoint/2010/main" val="2055720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4980" y="0"/>
            <a:ext cx="8195940" cy="6740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1: Video: Accepting the Sam Adams award given by retired intelligence officers on October 11, 2013  </a:t>
            </a:r>
            <a:r>
              <a:rPr lang="en-US" u="sng" dirty="0">
                <a:hlinkClick r:id="rId2"/>
              </a:rPr>
              <a:t>http://upload.wikimedia.org/wikipedia/commons/5/5a/Edward_Snowden_speaks_about_everything.webm</a:t>
            </a:r>
            <a:endParaRPr lang="en-US" dirty="0"/>
          </a:p>
          <a:p>
            <a:r>
              <a:rPr lang="en-US" dirty="0"/>
              <a:t>Seconds 0.26-2.03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2: Interview with film maker </a:t>
            </a:r>
            <a:r>
              <a:rPr lang="en-US" b="1" dirty="0" err="1"/>
              <a:t>Speigel</a:t>
            </a:r>
            <a:r>
              <a:rPr lang="en-US" b="1" dirty="0"/>
              <a:t> for German television that was reported in the </a:t>
            </a:r>
            <a:r>
              <a:rPr lang="en-US" b="1" dirty="0" err="1"/>
              <a:t>NYTimes</a:t>
            </a:r>
            <a:r>
              <a:rPr lang="en-US" b="1" dirty="0"/>
              <a:t> on January 29, 2014 Video From Snowden’s German TV </a:t>
            </a:r>
            <a:r>
              <a:rPr lang="en-US" b="1" dirty="0" err="1"/>
              <a:t>Interview</a:t>
            </a:r>
            <a:r>
              <a:rPr lang="en-US" dirty="0" err="1"/>
              <a:t>By</a:t>
            </a:r>
            <a:r>
              <a:rPr lang="en-US" dirty="0"/>
              <a:t> </a:t>
            </a:r>
            <a:r>
              <a:rPr lang="en-US" cap="all" dirty="0">
                <a:hlinkClick r:id="rId3" tooltip="See all posts by ROBERT MACKEY"/>
              </a:rPr>
              <a:t>ROBERT MACKEY</a:t>
            </a:r>
            <a:endParaRPr lang="en-US" b="1" dirty="0"/>
          </a:p>
          <a:p>
            <a:r>
              <a:rPr lang="en-US" u="sng" dirty="0">
                <a:hlinkClick r:id="rId4"/>
              </a:rPr>
              <a:t>http://thelede.blogs.nytimes.com/2014/01/29/video-from-snowdens-german-tv-interview/?action=click&amp;contentCollection=Politics&amp;module=RelatedCoverage&amp;region=Marginalia&amp;pgtype=article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The TV interview clip of </a:t>
            </a:r>
            <a:r>
              <a:rPr lang="en-US" dirty="0" err="1"/>
              <a:t>Speigel</a:t>
            </a:r>
            <a:r>
              <a:rPr lang="en-US" dirty="0"/>
              <a:t> and Snowden: </a:t>
            </a:r>
          </a:p>
          <a:p>
            <a:r>
              <a:rPr lang="en-US" u="sng" dirty="0">
                <a:hlinkClick r:id="rId5"/>
              </a:rPr>
              <a:t>http://nyti.ms/Laq73D</a:t>
            </a:r>
            <a:endParaRPr lang="en-US" dirty="0"/>
          </a:p>
          <a:p>
            <a:r>
              <a:rPr lang="en-US" dirty="0"/>
              <a:t>This clip makes the key point about popular consent of the government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3: The Guardian Christmas message from Edward Snowden </a:t>
            </a:r>
          </a:p>
          <a:p>
            <a:r>
              <a:rPr lang="en-US" dirty="0"/>
              <a:t>Edward Snowden warns about loss of privacy in Christmas message – video: warns of the surveillance now directed at your </a:t>
            </a:r>
            <a:r>
              <a:rPr lang="en-US" dirty="0" err="1"/>
              <a:t>childen</a:t>
            </a:r>
            <a:r>
              <a:rPr lang="en-US" dirty="0"/>
              <a:t> and compares it with Orwell’s 1984; makes key point that privacy is crucial to enabling us to consider who we are. </a:t>
            </a:r>
            <a:endParaRPr lang="en-US" b="1" dirty="0"/>
          </a:p>
          <a:p>
            <a:r>
              <a:rPr lang="en-US" u="sng" dirty="0">
                <a:hlinkClick r:id="rId6"/>
              </a:rPr>
              <a:t>http://www.theguardian.com/world/video/2013/dec/25/edward-snowden-christmas-message-video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38440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274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Privacy at Risk: the Bill of Rights, the IV Amendment and the Case of Edward Snowden</vt:lpstr>
      <vt:lpstr>What TIA censored: the All Seeing Eye</vt:lpstr>
      <vt:lpstr>Total Information Awareness</vt:lpstr>
      <vt:lpstr>Eric Snowden’s motivation</vt:lpstr>
      <vt:lpstr>Edward Snowden makes his case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at Risk: the Bill of Rights, the IV Amendment and the Case of Edward Snowden</dc:title>
  <dc:creator>William Warner</dc:creator>
  <cp:lastModifiedBy>William Warner</cp:lastModifiedBy>
  <cp:revision>8</cp:revision>
  <dcterms:created xsi:type="dcterms:W3CDTF">2014-03-01T18:27:43Z</dcterms:created>
  <dcterms:modified xsi:type="dcterms:W3CDTF">2014-03-29T19:09:54Z</dcterms:modified>
</cp:coreProperties>
</file>